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3004800" cy="9753600"/>
  <p:notesSz cx="6858000" cy="9144000"/>
  <p:defaultTextStyle>
    <a:lvl1pPr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1pPr>
    <a:lvl2pPr indent="228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2pPr>
    <a:lvl3pPr indent="457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3pPr>
    <a:lvl4pPr indent="685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4pPr>
    <a:lvl5pPr indent="9144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5pPr>
    <a:lvl6pPr indent="11430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6pPr>
    <a:lvl7pPr indent="1371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7pPr>
    <a:lvl8pPr indent="1600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8pPr>
    <a:lvl9pPr indent="1828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796" autoAdjust="0"/>
  </p:normalViewPr>
  <p:slideViewPr>
    <p:cSldViewPr snapToGrid="0">
      <p:cViewPr varScale="1">
        <p:scale>
          <a:sx n="46" d="100"/>
          <a:sy n="46" d="100"/>
        </p:scale>
        <p:origin x="151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christopherphigh?utm_source=unsplash&amp;utm_medium=referral&amp;utm_content=creditCopyText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rabbit?utm_source=unsplash&amp;utm_medium=referral&amp;utm_content=creditCopyText" TargetMode="Externa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unsplash.com/s/photos/cow?utm_source=unsplash&amp;utm_medium=referral&amp;utm_content=creditCopyText" TargetMode="External"/><Relationship Id="rId3" Type="http://schemas.openxmlformats.org/officeDocument/2006/relationships/hyperlink" Target="https://unsplash.com/@benjaminsander?utm_source=unsplash&amp;utm_medium=referral&amp;utm_content=creditCopyText" TargetMode="External"/><Relationship Id="rId7" Type="http://schemas.openxmlformats.org/officeDocument/2006/relationships/hyperlink" Target="https://unsplash.com/@rolf_schmidbauer?utm_source=unsplash&amp;utm_medium=referral&amp;utm_content=creditCopyText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nsplash.com/s/photos/pheasant?utm_source=unsplash&amp;utm_medium=referral&amp;utm_content=creditCopyText" TargetMode="External"/><Relationship Id="rId5" Type="http://schemas.openxmlformats.org/officeDocument/2006/relationships/hyperlink" Target="https://unsplash.com/@robyourduck?utm_source=unsplash&amp;utm_medium=referral&amp;utm_content=creditCopyText" TargetMode="External"/><Relationship Id="rId4" Type="http://schemas.openxmlformats.org/officeDocument/2006/relationships/hyperlink" Target="https://unsplash.com/s/photos/sheep?utm_source=unsplash&amp;utm_medium=referral&amp;utm_content=creditCopyText" TargetMode="Externa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unsplash.com/s/photos/pig?utm_source=unsplash&amp;utm_medium=referral&amp;utm_content=creditCopyText" TargetMode="External"/><Relationship Id="rId3" Type="http://schemas.openxmlformats.org/officeDocument/2006/relationships/hyperlink" Target="https://unsplash.com/@andreachiolde?utm_source=unsplash&amp;utm_medium=referral&amp;utm_content=creditCopyText" TargetMode="External"/><Relationship Id="rId7" Type="http://schemas.openxmlformats.org/officeDocument/2006/relationships/hyperlink" Target="https://unsplash.com/@fijones?utm_source=unsplash&amp;utm_medium=referral&amp;utm_content=creditCopyText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nsplash.com/s/photos/wood-pigeon?utm_source=unsplash&amp;utm_medium=referral&amp;utm_content=creditCopyText" TargetMode="External"/><Relationship Id="rId5" Type="http://schemas.openxmlformats.org/officeDocument/2006/relationships/hyperlink" Target="https://unsplash.com/@kadava?utm_source=unsplash&amp;utm_medium=referral&amp;utm_content=creditCopyText" TargetMode="External"/><Relationship Id="rId4" Type="http://schemas.openxmlformats.org/officeDocument/2006/relationships/hyperlink" Target="https://unsplash.com/s/photos/deer?utm_source=unsplash&amp;utm_medium=referral&amp;utm_content=creditCopyText" TargetMode="Externa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epik.com/" TargetMode="External"/><Relationship Id="rId3" Type="http://schemas.openxmlformats.org/officeDocument/2006/relationships/hyperlink" Target="https://unsplash.com/@bjornftw?utm_source=unsplash&amp;utm_medium=referral&amp;utm_content=creditCopyText" TargetMode="External"/><Relationship Id="rId7" Type="http://schemas.openxmlformats.org/officeDocument/2006/relationships/hyperlink" Target="https://www.freepik.com/photos/nature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nsplash.com/s/photos/cockerel?utm_source=unsplash&amp;utm_medium=referral&amp;utm_content=creditCopyText" TargetMode="External"/><Relationship Id="rId5" Type="http://schemas.openxmlformats.org/officeDocument/2006/relationships/hyperlink" Target="https://unsplash.com/@davidcainphoto?utm_source=unsplash&amp;utm_medium=referral&amp;utm_content=creditCopyText" TargetMode="External"/><Relationship Id="rId4" Type="http://schemas.openxmlformats.org/officeDocument/2006/relationships/hyperlink" Target="https://unsplash.com/s/photos/duck?utm_source=unsplash&amp;utm_medium=referral&amp;utm_content=creditCopyText" TargetMode="Externa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unsplash.com/s/photos/goose?utm_source=unsplash&amp;utm_medium=referral&amp;utm_content=creditCopyText" TargetMode="External"/><Relationship Id="rId3" Type="http://schemas.openxmlformats.org/officeDocument/2006/relationships/hyperlink" Target="https://unsplash.com/@kel_foto?utm_source=unsplash&amp;utm_medium=referral&amp;utm_content=creditCopyText" TargetMode="External"/><Relationship Id="rId7" Type="http://schemas.openxmlformats.org/officeDocument/2006/relationships/hyperlink" Target="https://unsplash.com/@cartercaroline?utm_source=unsplash&amp;utm_medium=referral&amp;utm_content=creditCopyText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nsplash.com/s/photos/turkey-bird?utm_source=unsplash&amp;utm_medium=referral&amp;utm_content=creditCopyText" TargetMode="External"/><Relationship Id="rId5" Type="http://schemas.openxmlformats.org/officeDocument/2006/relationships/hyperlink" Target="https://unsplash.com/@eyefish73?utm_source=unsplash&amp;utm_medium=referral&amp;utm_content=creditCopyText" TargetMode="External"/><Relationship Id="rId4" Type="http://schemas.openxmlformats.org/officeDocument/2006/relationships/hyperlink" Target="https://unsplash.com/s/photos/grey-heron?utm_source=unsplash&amp;utm_medium=referral&amp;utm_content=creditCopyText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2798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Photos – Rabbit </a:t>
            </a:r>
            <a:r>
              <a:rPr lang="en-GB" sz="2400" dirty="0"/>
              <a:t>Photo by </a:t>
            </a:r>
            <a:r>
              <a:rPr lang="en-GB" sz="2400" dirty="0">
                <a:hlinkClick r:id="rId3"/>
              </a:rPr>
              <a:t>Christopher Paul High</a:t>
            </a:r>
            <a:r>
              <a:rPr lang="en-GB" sz="2400" dirty="0"/>
              <a:t> on </a:t>
            </a:r>
            <a:r>
              <a:rPr lang="en-GB" sz="2400" dirty="0" err="1">
                <a:hlinkClick r:id="rId4"/>
              </a:rPr>
              <a:t>Unsplash</a:t>
            </a: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8220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Photo credits: 1. Sheep </a:t>
            </a:r>
            <a:r>
              <a:rPr lang="en-GB" sz="2400" i="1" dirty="0"/>
              <a:t>Photo by </a:t>
            </a:r>
            <a:r>
              <a:rPr lang="en-GB" sz="2400" i="1" dirty="0">
                <a:hlinkClick r:id="rId3"/>
              </a:rPr>
              <a:t>Benjamin Sander </a:t>
            </a:r>
            <a:r>
              <a:rPr lang="en-GB" sz="2400" i="1" dirty="0" err="1">
                <a:hlinkClick r:id="rId3"/>
              </a:rPr>
              <a:t>Bergum</a:t>
            </a:r>
            <a:r>
              <a:rPr lang="en-GB" sz="2400" i="1" dirty="0"/>
              <a:t> on </a:t>
            </a:r>
            <a:r>
              <a:rPr lang="en-GB" sz="2400" i="1" dirty="0" err="1">
                <a:hlinkClick r:id="rId4"/>
              </a:rPr>
              <a:t>Unsplash</a:t>
            </a:r>
            <a:endParaRPr lang="en-GB" sz="2400" i="1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2. Pheasant </a:t>
            </a:r>
            <a:r>
              <a:rPr lang="en-GB" sz="2400" i="1" dirty="0"/>
              <a:t>Photo by </a:t>
            </a:r>
            <a:r>
              <a:rPr lang="en-GB" sz="2400" i="1" dirty="0">
                <a:hlinkClick r:id="rId5"/>
              </a:rPr>
              <a:t>Robert </a:t>
            </a:r>
            <a:r>
              <a:rPr lang="en-GB" sz="2400" i="1" dirty="0" err="1">
                <a:hlinkClick r:id="rId5"/>
              </a:rPr>
              <a:t>Horobin</a:t>
            </a:r>
            <a:r>
              <a:rPr lang="en-GB" sz="2400" i="1" dirty="0"/>
              <a:t> on </a:t>
            </a:r>
            <a:r>
              <a:rPr lang="en-GB" sz="2400" i="1" dirty="0" err="1">
                <a:hlinkClick r:id="rId6"/>
              </a:rPr>
              <a:t>Unsplash</a:t>
            </a:r>
            <a:endParaRPr lang="en-GB" sz="2400" i="1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3. Cow </a:t>
            </a:r>
            <a:r>
              <a:rPr lang="en-GB" sz="2400" i="1" dirty="0"/>
              <a:t>Photo by </a:t>
            </a:r>
            <a:r>
              <a:rPr lang="en-GB" sz="2400" i="1" dirty="0">
                <a:hlinkClick r:id="rId7"/>
              </a:rPr>
              <a:t>Rolf </a:t>
            </a:r>
            <a:r>
              <a:rPr lang="en-GB" sz="2400" i="1" dirty="0" err="1">
                <a:hlinkClick r:id="rId7"/>
              </a:rPr>
              <a:t>Schmidbauer</a:t>
            </a:r>
            <a:r>
              <a:rPr lang="en-GB" sz="2400" i="1" dirty="0"/>
              <a:t> on </a:t>
            </a:r>
            <a:r>
              <a:rPr lang="en-GB" sz="2400" i="1" dirty="0" err="1">
                <a:hlinkClick r:id="rId8"/>
              </a:rPr>
              <a:t>Unsplash</a:t>
            </a:r>
            <a:endParaRPr lang="en-GB" sz="2400" i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4192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Photo credits: 1. </a:t>
            </a:r>
            <a:r>
              <a:rPr lang="en-GB" i="0" dirty="0"/>
              <a:t>Deer</a:t>
            </a:r>
            <a:r>
              <a:rPr lang="en-GB" i="1" dirty="0"/>
              <a:t> </a:t>
            </a:r>
            <a:r>
              <a:rPr lang="en-GB" sz="2400" i="1" dirty="0"/>
              <a:t>Photo by </a:t>
            </a:r>
            <a:r>
              <a:rPr lang="en-GB" sz="2400" i="1" dirty="0">
                <a:hlinkClick r:id="rId3"/>
              </a:rPr>
              <a:t>Andrea </a:t>
            </a:r>
            <a:r>
              <a:rPr lang="en-GB" sz="2400" i="1" dirty="0" err="1">
                <a:hlinkClick r:id="rId3"/>
              </a:rPr>
              <a:t>Chioldin</a:t>
            </a:r>
            <a:r>
              <a:rPr lang="en-GB" sz="2400" i="1" dirty="0"/>
              <a:t> on </a:t>
            </a:r>
            <a:r>
              <a:rPr lang="en-GB" sz="2400" i="1" dirty="0" err="1">
                <a:hlinkClick r:id="rId4"/>
              </a:rPr>
              <a:t>Unsplash</a:t>
            </a:r>
            <a:endParaRPr lang="en-GB" sz="2400" i="1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/>
              <a:t>2. Pigeon </a:t>
            </a:r>
            <a:r>
              <a:rPr lang="en-GB" sz="2400" i="1" dirty="0"/>
              <a:t>Photo by </a:t>
            </a:r>
            <a:r>
              <a:rPr lang="en-GB" sz="2400" i="1" dirty="0" err="1">
                <a:hlinkClick r:id="rId5"/>
              </a:rPr>
              <a:t>Lukáš</a:t>
            </a:r>
            <a:r>
              <a:rPr lang="en-GB" sz="2400" i="1" dirty="0">
                <a:hlinkClick r:id="rId5"/>
              </a:rPr>
              <a:t> </a:t>
            </a:r>
            <a:r>
              <a:rPr lang="en-GB" sz="2400" i="1" dirty="0" err="1">
                <a:hlinkClick r:id="rId5"/>
              </a:rPr>
              <a:t>Kadava</a:t>
            </a:r>
            <a:r>
              <a:rPr lang="en-GB" sz="2400" i="1" dirty="0"/>
              <a:t> on </a:t>
            </a:r>
            <a:r>
              <a:rPr lang="en-GB" sz="2400" i="1" dirty="0" err="1">
                <a:hlinkClick r:id="rId6"/>
              </a:rPr>
              <a:t>Unsplash</a:t>
            </a:r>
            <a:endParaRPr lang="en-GB" sz="2400" i="1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/>
              <a:t>3. Pig </a:t>
            </a:r>
            <a:r>
              <a:rPr lang="en-GB" sz="2400" i="1" dirty="0"/>
              <a:t>Photo by </a:t>
            </a:r>
            <a:r>
              <a:rPr lang="en-GB" sz="2400" i="1" dirty="0">
                <a:hlinkClick r:id="rId7"/>
              </a:rPr>
              <a:t>Fi Jones</a:t>
            </a:r>
            <a:r>
              <a:rPr lang="en-GB" sz="2400" i="1" dirty="0"/>
              <a:t> on </a:t>
            </a:r>
            <a:r>
              <a:rPr lang="en-GB" sz="2400" i="1" dirty="0" err="1">
                <a:hlinkClick r:id="rId8"/>
              </a:rPr>
              <a:t>Unsplash</a:t>
            </a:r>
            <a:endParaRPr lang="en-GB" sz="2400" i="1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643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Photo credits: 1. Duck </a:t>
            </a:r>
            <a:r>
              <a:rPr lang="en-GB" sz="2400" dirty="0"/>
              <a:t>Photo by </a:t>
            </a:r>
            <a:r>
              <a:rPr lang="en-GB" sz="2400" dirty="0">
                <a:hlinkClick r:id="rId3"/>
              </a:rPr>
              <a:t>Björn </a:t>
            </a:r>
            <a:r>
              <a:rPr lang="en-GB" sz="2400" dirty="0" err="1">
                <a:hlinkClick r:id="rId3"/>
              </a:rPr>
              <a:t>Antonissen</a:t>
            </a:r>
            <a:r>
              <a:rPr lang="en-GB" sz="2400" dirty="0"/>
              <a:t> on </a:t>
            </a:r>
            <a:r>
              <a:rPr lang="en-GB" sz="2400" dirty="0" err="1">
                <a:hlinkClick r:id="rId4"/>
              </a:rPr>
              <a:t>Unsplash</a:t>
            </a:r>
            <a:endParaRPr lang="en-GB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2. Capon (Cockerel) </a:t>
            </a:r>
            <a:r>
              <a:rPr lang="en-GB" sz="2400" dirty="0"/>
              <a:t>Photo by </a:t>
            </a:r>
            <a:r>
              <a:rPr lang="en-GB" sz="2400" dirty="0">
                <a:hlinkClick r:id="rId5"/>
              </a:rPr>
              <a:t>David Cain</a:t>
            </a:r>
            <a:r>
              <a:rPr lang="en-GB" sz="2400" dirty="0"/>
              <a:t> on </a:t>
            </a:r>
            <a:r>
              <a:rPr lang="en-GB" sz="2400" dirty="0" err="1">
                <a:hlinkClick r:id="rId6"/>
              </a:rPr>
              <a:t>Unsplash</a:t>
            </a:r>
            <a:endParaRPr lang="en-GB" dirty="0"/>
          </a:p>
          <a:p>
            <a:r>
              <a:rPr lang="en-GB" dirty="0"/>
              <a:t>3. Curlew </a:t>
            </a:r>
            <a:r>
              <a:rPr lang="en-GB" sz="2400" dirty="0">
                <a:hlinkClick r:id="rId7"/>
              </a:rPr>
              <a:t>https://www.freepik.com/photos/nature</a:t>
            </a:r>
            <a:r>
              <a:rPr lang="en-GB" sz="2400" dirty="0"/>
              <a:t>  Nature photo created by </a:t>
            </a:r>
            <a:r>
              <a:rPr lang="en-GB" sz="2400" dirty="0" err="1"/>
              <a:t>wirestock</a:t>
            </a:r>
            <a:r>
              <a:rPr lang="en-GB" sz="2400" dirty="0"/>
              <a:t> - </a:t>
            </a:r>
            <a:r>
              <a:rPr lang="en-GB" sz="2400" dirty="0">
                <a:hlinkClick r:id="rId8"/>
              </a:rPr>
              <a:t>www.freepik.com</a:t>
            </a:r>
            <a:r>
              <a:rPr lang="en-GB" sz="2400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9956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Photo credits: 1. Heron </a:t>
            </a:r>
            <a:r>
              <a:rPr lang="en-GB" sz="2400" i="1" dirty="0"/>
              <a:t>Photo by </a:t>
            </a:r>
            <a:r>
              <a:rPr lang="en-GB" sz="2400" i="1" dirty="0" err="1">
                <a:hlinkClick r:id="rId3"/>
              </a:rPr>
              <a:t>Hansjörg</a:t>
            </a:r>
            <a:r>
              <a:rPr lang="en-GB" sz="2400" i="1" dirty="0">
                <a:hlinkClick r:id="rId3"/>
              </a:rPr>
              <a:t> Keller</a:t>
            </a:r>
            <a:r>
              <a:rPr lang="en-GB" sz="2400" i="1" dirty="0"/>
              <a:t> on </a:t>
            </a:r>
            <a:r>
              <a:rPr lang="en-GB" sz="2400" i="1" dirty="0" err="1">
                <a:hlinkClick r:id="rId4"/>
              </a:rPr>
              <a:t>Unsplash</a:t>
            </a:r>
            <a:endParaRPr lang="en-GB" sz="2400" i="1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i="0" dirty="0"/>
              <a:t>2. Turkey </a:t>
            </a:r>
            <a:r>
              <a:rPr lang="en-GB" sz="2400" i="1" dirty="0"/>
              <a:t>Photo by </a:t>
            </a:r>
            <a:r>
              <a:rPr lang="en-GB" sz="2400" i="1" dirty="0">
                <a:hlinkClick r:id="rId5"/>
              </a:rPr>
              <a:t>Jon </a:t>
            </a:r>
            <a:r>
              <a:rPr lang="en-GB" sz="2400" i="1" dirty="0" err="1">
                <a:hlinkClick r:id="rId5"/>
              </a:rPr>
              <a:t>Sailer</a:t>
            </a:r>
            <a:r>
              <a:rPr lang="en-GB" sz="2400" i="1" dirty="0"/>
              <a:t> on </a:t>
            </a:r>
            <a:r>
              <a:rPr lang="en-GB" sz="2400" i="1" dirty="0" err="1">
                <a:hlinkClick r:id="rId6"/>
              </a:rPr>
              <a:t>Unsplash</a:t>
            </a:r>
            <a:endParaRPr lang="en-GB" sz="2400" i="1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i="0" dirty="0"/>
              <a:t>3. Goose </a:t>
            </a:r>
            <a:r>
              <a:rPr lang="en-GB" sz="2400" i="1" dirty="0"/>
              <a:t>Photo by </a:t>
            </a:r>
            <a:r>
              <a:rPr lang="en-GB" sz="2400" i="1" dirty="0">
                <a:hlinkClick r:id="rId7"/>
              </a:rPr>
              <a:t>Carter Caroline</a:t>
            </a:r>
            <a:r>
              <a:rPr lang="en-GB" sz="2400" i="1" dirty="0"/>
              <a:t> on </a:t>
            </a:r>
            <a:r>
              <a:rPr lang="en-GB" sz="2400" i="1" dirty="0" err="1">
                <a:hlinkClick r:id="rId8"/>
              </a:rPr>
              <a:t>Unsplash</a:t>
            </a:r>
            <a:endParaRPr lang="en-GB" sz="2400" i="1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i="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2059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89100"/>
            <a:ext cx="10464800" cy="34671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1816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680200"/>
            <a:ext cx="10464800" cy="1270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78359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65200" y="1397000"/>
            <a:ext cx="5600700" cy="4038600"/>
          </a:xfrm>
          <a:prstGeom prst="rect">
            <a:avLst/>
          </a:prstGeom>
        </p:spPr>
        <p:txBody>
          <a:bodyPr anchor="b"/>
          <a:lstStyle>
            <a:lvl1pPr>
              <a:defRPr sz="6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65200" y="5448300"/>
            <a:ext cx="5600700" cy="293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270000" y="2819400"/>
            <a:ext cx="5016500" cy="5651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2800"/>
              </a:spcBef>
              <a:buBlip>
                <a:blip r:embed="rId2"/>
              </a:buBlip>
              <a:defRPr sz="3000"/>
            </a:lvl1pPr>
            <a:lvl2pPr marL="736600" indent="-368300">
              <a:spcBef>
                <a:spcPts val="2800"/>
              </a:spcBef>
              <a:buBlip>
                <a:blip r:embed="rId2"/>
              </a:buBlip>
              <a:defRPr sz="3000"/>
            </a:lvl2pPr>
            <a:lvl3pPr marL="1104900" indent="-368300">
              <a:spcBef>
                <a:spcPts val="2800"/>
              </a:spcBef>
              <a:buBlip>
                <a:blip r:embed="rId2"/>
              </a:buBlip>
              <a:defRPr sz="3000"/>
            </a:lvl3pPr>
            <a:lvl4pPr marL="1473200" indent="-368300">
              <a:spcBef>
                <a:spcPts val="2800"/>
              </a:spcBef>
              <a:buBlip>
                <a:blip r:embed="rId2"/>
              </a:buBlip>
              <a:defRPr sz="3000"/>
            </a:lvl4pPr>
            <a:lvl5pPr marL="1841500" indent="-3683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1270000" y="1168400"/>
            <a:ext cx="10464800" cy="74168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>
              <a:buBlip>
                <a:blip r:embed="rId14"/>
              </a:buBlip>
            </a:lvl1pPr>
            <a:lvl2pPr>
              <a:buBlip>
                <a:blip r:embed="rId14"/>
              </a:buBlip>
            </a:lvl2pPr>
            <a:lvl3pPr>
              <a:buBlip>
                <a:blip r:embed="rId14"/>
              </a:buBlip>
            </a:lvl3pPr>
            <a:lvl4pPr>
              <a:buBlip>
                <a:blip r:embed="rId14"/>
              </a:buBlip>
            </a:lvl4pPr>
            <a:lvl5pPr>
              <a:buBlip>
                <a:blip r:embed="rId14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indent="2286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indent="4572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indent="6858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indent="9144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indent="11430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indent="13716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indent="16002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indent="18288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titleStyle>
    <p:bodyStyle>
      <a:lvl1pPr marL="469900" indent="-469900" defTabSz="584200">
        <a:spcBef>
          <a:spcPts val="3000"/>
        </a:spcBef>
        <a:buSzPct val="25000"/>
        <a:buBlip>
          <a:blip r:embed="rId14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marL="939800" indent="-469900" defTabSz="584200">
        <a:spcBef>
          <a:spcPts val="3000"/>
        </a:spcBef>
        <a:buSzPct val="25000"/>
        <a:buBlip>
          <a:blip r:embed="rId14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marL="1409700" indent="-469900" defTabSz="584200">
        <a:spcBef>
          <a:spcPts val="3000"/>
        </a:spcBef>
        <a:buSzPct val="25000"/>
        <a:buBlip>
          <a:blip r:embed="rId14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marL="1879600" indent="-469900" defTabSz="584200">
        <a:spcBef>
          <a:spcPts val="3000"/>
        </a:spcBef>
        <a:buSzPct val="25000"/>
        <a:buBlip>
          <a:blip r:embed="rId14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marL="2349500" indent="-469900" defTabSz="584200">
        <a:spcBef>
          <a:spcPts val="3000"/>
        </a:spcBef>
        <a:buSzPct val="25000"/>
        <a:buBlip>
          <a:blip r:embed="rId14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marL="2819400" indent="-469900" defTabSz="584200">
        <a:spcBef>
          <a:spcPts val="3000"/>
        </a:spcBef>
        <a:buSzPct val="25000"/>
        <a:buBlip>
          <a:blip r:embed="rId14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marL="3289300" indent="-469900" defTabSz="584200">
        <a:spcBef>
          <a:spcPts val="3000"/>
        </a:spcBef>
        <a:buSzPct val="25000"/>
        <a:buBlip>
          <a:blip r:embed="rId14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marL="3759200" indent="-469900" defTabSz="584200">
        <a:spcBef>
          <a:spcPts val="3000"/>
        </a:spcBef>
        <a:buSzPct val="25000"/>
        <a:buBlip>
          <a:blip r:embed="rId14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marL="4229100" indent="-469900" defTabSz="584200">
        <a:spcBef>
          <a:spcPts val="3000"/>
        </a:spcBef>
        <a:buSzPct val="25000"/>
        <a:buBlip>
          <a:blip r:embed="rId14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eatseasonably.co.uk/what-to-eat-now/calendar/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1270000" y="1689100"/>
            <a:ext cx="10464800" cy="261735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 dirty="0">
                <a:solidFill>
                  <a:srgbClr val="3E231A"/>
                </a:solidFill>
              </a:rPr>
              <a:t>Food </a:t>
            </a:r>
            <a:r>
              <a:rPr lang="en-GB" sz="7200" dirty="0">
                <a:solidFill>
                  <a:srgbClr val="3E231A"/>
                </a:solidFill>
              </a:rPr>
              <a:t>at</a:t>
            </a:r>
            <a:r>
              <a:rPr sz="7200" dirty="0">
                <a:solidFill>
                  <a:srgbClr val="3E231A"/>
                </a:solidFill>
              </a:rPr>
              <a:t> Hoghton Tower</a:t>
            </a:r>
            <a:r>
              <a:rPr lang="en-GB" sz="7200" dirty="0">
                <a:solidFill>
                  <a:srgbClr val="3E231A"/>
                </a:solidFill>
              </a:rPr>
              <a:t> 400 years ago</a:t>
            </a:r>
            <a:endParaRPr sz="7200" dirty="0">
              <a:solidFill>
                <a:srgbClr val="3E231A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6E7193-9B12-45B4-8BC2-557A7A05B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231" y="5447146"/>
            <a:ext cx="10660338" cy="34671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xfrm>
            <a:off x="1270000" y="6816168"/>
            <a:ext cx="10464800" cy="1270000"/>
          </a:xfrm>
          <a:prstGeom prst="rect">
            <a:avLst/>
          </a:prstGeom>
        </p:spPr>
        <p:txBody>
          <a:bodyPr/>
          <a:lstStyle/>
          <a:p>
            <a:pPr lvl="0" defTabSz="457200">
              <a:defRPr sz="1800">
                <a:solidFill>
                  <a:srgbClr val="000000"/>
                </a:solidFill>
              </a:defRPr>
            </a:pPr>
            <a:r>
              <a:rPr dirty="0">
                <a:latin typeface="Helvetica"/>
                <a:ea typeface="Helvetica"/>
                <a:cs typeface="Helvetica"/>
                <a:sym typeface="Helvetica"/>
              </a:rPr>
              <a:t>This is the layout of the tables at Hoghton Tower.</a:t>
            </a:r>
          </a:p>
          <a:p>
            <a:pPr lvl="0" defTabSz="457200">
              <a:defRPr sz="1800">
                <a:solidFill>
                  <a:srgbClr val="000000"/>
                </a:solidFill>
              </a:defRPr>
            </a:pPr>
            <a:r>
              <a:rPr dirty="0">
                <a:latin typeface="Helvetica"/>
                <a:ea typeface="Helvetica"/>
                <a:cs typeface="Helvetica"/>
                <a:sym typeface="Helvetica"/>
              </a:rPr>
              <a:t>Who do you think would sit where and why?</a:t>
            </a:r>
          </a:p>
          <a:p>
            <a:pPr lvl="0" defTabSz="457200">
              <a:defRPr sz="1800">
                <a:solidFill>
                  <a:srgbClr val="000000"/>
                </a:solidFill>
              </a:defRPr>
            </a:pPr>
            <a:r>
              <a:rPr dirty="0">
                <a:latin typeface="Helvetica"/>
                <a:ea typeface="Helvetica"/>
                <a:cs typeface="Helvetica"/>
                <a:sym typeface="Helvetica"/>
              </a:rPr>
              <a:t>What should be on the tables?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idx="1"/>
          </p:nvPr>
        </p:nvSpPr>
        <p:spPr>
          <a:xfrm>
            <a:off x="1468495" y="8263968"/>
            <a:ext cx="10464800" cy="14605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 dirty="0">
                <a:solidFill>
                  <a:srgbClr val="3E231A"/>
                </a:solidFill>
              </a:rPr>
              <a:t>Think about who, what, where, when and how?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 dirty="0">
                <a:solidFill>
                  <a:srgbClr val="3E231A"/>
                </a:solidFill>
              </a:rPr>
              <a:t>Talk with a talk partner. </a:t>
            </a:r>
          </a:p>
        </p:txBody>
      </p:sp>
      <p:sp>
        <p:nvSpPr>
          <p:cNvPr id="36" name="Shape 36"/>
          <p:cNvSpPr/>
          <p:nvPr/>
        </p:nvSpPr>
        <p:spPr>
          <a:xfrm>
            <a:off x="9956870" y="4691320"/>
            <a:ext cx="654090" cy="66508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7" name="Shape 37"/>
          <p:cNvSpPr/>
          <p:nvPr/>
        </p:nvSpPr>
        <p:spPr>
          <a:xfrm>
            <a:off x="2220689" y="4688582"/>
            <a:ext cx="654091" cy="66508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8" name="Shape 38"/>
          <p:cNvSpPr/>
          <p:nvPr/>
        </p:nvSpPr>
        <p:spPr>
          <a:xfrm>
            <a:off x="9956870" y="3824294"/>
            <a:ext cx="654090" cy="66508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0" name="Shape 40"/>
          <p:cNvSpPr/>
          <p:nvPr/>
        </p:nvSpPr>
        <p:spPr>
          <a:xfrm>
            <a:off x="2220689" y="3802334"/>
            <a:ext cx="654091" cy="66508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1" name="Shape 41"/>
          <p:cNvSpPr/>
          <p:nvPr/>
        </p:nvSpPr>
        <p:spPr>
          <a:xfrm>
            <a:off x="3064208" y="3788608"/>
            <a:ext cx="1205827" cy="3240723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" name="Shape 42"/>
          <p:cNvSpPr/>
          <p:nvPr/>
        </p:nvSpPr>
        <p:spPr>
          <a:xfrm>
            <a:off x="9956870" y="2151947"/>
            <a:ext cx="654090" cy="665085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3" name="Shape 43"/>
          <p:cNvSpPr/>
          <p:nvPr/>
        </p:nvSpPr>
        <p:spPr>
          <a:xfrm>
            <a:off x="2220690" y="2152073"/>
            <a:ext cx="654090" cy="66508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4" name="Shape 44"/>
          <p:cNvSpPr/>
          <p:nvPr/>
        </p:nvSpPr>
        <p:spPr>
          <a:xfrm>
            <a:off x="3064208" y="1550524"/>
            <a:ext cx="6619281" cy="1867933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rPr>
              <a:t>Top table</a:t>
            </a:r>
          </a:p>
        </p:txBody>
      </p:sp>
      <p:sp>
        <p:nvSpPr>
          <p:cNvPr id="45" name="Shape 45"/>
          <p:cNvSpPr/>
          <p:nvPr/>
        </p:nvSpPr>
        <p:spPr>
          <a:xfrm>
            <a:off x="4799139" y="703494"/>
            <a:ext cx="654091" cy="66508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6" name="Shape 46"/>
          <p:cNvSpPr/>
          <p:nvPr/>
        </p:nvSpPr>
        <p:spPr>
          <a:xfrm>
            <a:off x="3422926" y="707640"/>
            <a:ext cx="654090" cy="66508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defTabSz="457200"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latin typeface="Helvetica"/>
              <a:ea typeface="Helvetica"/>
              <a:cs typeface="Helvetica"/>
              <a:sym typeface="Helvetica"/>
            </a:endParaRPr>
          </a:p>
          <a:p>
            <a:pPr lvl="0" defTabSz="457200"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latin typeface="Helvetica"/>
              <a:ea typeface="Helvetica"/>
              <a:cs typeface="Helvetica"/>
              <a:sym typeface="Helvetica"/>
            </a:endParaRPr>
          </a:p>
          <a:p>
            <a:pPr lvl="0" defTabSz="457200"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latin typeface="Helvetica"/>
              <a:ea typeface="Helvetica"/>
              <a:cs typeface="Helvetica"/>
              <a:sym typeface="Helvetica"/>
            </a:endParaRPr>
          </a:p>
          <a:p>
            <a:pPr lvl="0" defTabSz="457200"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latin typeface="Helvetica"/>
              <a:ea typeface="Helvetica"/>
              <a:cs typeface="Helvetica"/>
              <a:sym typeface="Helvetica"/>
            </a:endParaRPr>
          </a:p>
          <a:p>
            <a:pPr lvl="0" defTabSz="457200"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latin typeface="Helvetica"/>
              <a:ea typeface="Helvetica"/>
              <a:cs typeface="Helvetica"/>
              <a:sym typeface="Helvetica"/>
            </a:endParaRPr>
          </a:p>
          <a:p>
            <a:pPr lvl="0" defTabSz="457200"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latin typeface="Helvetica"/>
              <a:ea typeface="Helvetica"/>
              <a:cs typeface="Helvetica"/>
              <a:sym typeface="Helvetica"/>
            </a:endParaRPr>
          </a:p>
          <a:p>
            <a:pPr lvl="0" defTabSz="457200"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latin typeface="Helvetica"/>
              <a:ea typeface="Helvetica"/>
              <a:cs typeface="Helvetica"/>
              <a:sym typeface="Helvetica"/>
            </a:endParaRPr>
          </a:p>
          <a:p>
            <a:pPr lvl="0" defTabSz="457200"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latin typeface="Helvetica"/>
              <a:ea typeface="Helvetica"/>
              <a:cs typeface="Helvetica"/>
              <a:sym typeface="Helvetica"/>
            </a:endParaRPr>
          </a:p>
          <a:p>
            <a:pPr lvl="0" defTabSz="457200"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latin typeface="Helvetica"/>
              <a:ea typeface="Helvetica"/>
              <a:cs typeface="Helvetica"/>
              <a:sym typeface="Helvetica"/>
            </a:endParaRPr>
          </a:p>
          <a:p>
            <a:pPr lvl="0" defTabSz="457200"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latin typeface="Helvetica"/>
              <a:ea typeface="Helvetica"/>
              <a:cs typeface="Helvetica"/>
              <a:sym typeface="Helvetica"/>
            </a:endParaRPr>
          </a:p>
          <a:p>
            <a:pPr lvl="0" defTabSz="457200">
              <a:defRPr sz="1800">
                <a:solidFill>
                  <a:srgbClr val="000000"/>
                </a:solidFill>
              </a:defRPr>
            </a:pPr>
            <a:endParaRPr sz="1200">
              <a:solidFill>
                <a:srgbClr val="FFFF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7466606" y="715196"/>
            <a:ext cx="654091" cy="66508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8" name="Shape 48"/>
          <p:cNvSpPr/>
          <p:nvPr/>
        </p:nvSpPr>
        <p:spPr>
          <a:xfrm>
            <a:off x="6175354" y="707640"/>
            <a:ext cx="654091" cy="66508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9" name="Shape 49"/>
          <p:cNvSpPr/>
          <p:nvPr/>
        </p:nvSpPr>
        <p:spPr>
          <a:xfrm>
            <a:off x="8757858" y="715196"/>
            <a:ext cx="654090" cy="66508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8" name="Shape 41">
            <a:extLst>
              <a:ext uri="{FF2B5EF4-FFF2-40B4-BE49-F238E27FC236}">
                <a16:creationId xmlns:a16="http://schemas.microsoft.com/office/drawing/2014/main" id="{B64C0E43-F69C-4400-A6D1-E922F4C27EEA}"/>
              </a:ext>
            </a:extLst>
          </p:cNvPr>
          <p:cNvSpPr/>
          <p:nvPr/>
        </p:nvSpPr>
        <p:spPr>
          <a:xfrm>
            <a:off x="8477662" y="3824294"/>
            <a:ext cx="1205827" cy="3240723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9" name="Shape 37">
            <a:extLst>
              <a:ext uri="{FF2B5EF4-FFF2-40B4-BE49-F238E27FC236}">
                <a16:creationId xmlns:a16="http://schemas.microsoft.com/office/drawing/2014/main" id="{6158B94D-B1A6-424F-866B-671862904CD0}"/>
              </a:ext>
            </a:extLst>
          </p:cNvPr>
          <p:cNvSpPr/>
          <p:nvPr/>
        </p:nvSpPr>
        <p:spPr>
          <a:xfrm>
            <a:off x="2220689" y="6435907"/>
            <a:ext cx="654091" cy="66508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0" name="Shape 40">
            <a:extLst>
              <a:ext uri="{FF2B5EF4-FFF2-40B4-BE49-F238E27FC236}">
                <a16:creationId xmlns:a16="http://schemas.microsoft.com/office/drawing/2014/main" id="{CADE7A7E-8F52-4062-9843-5869A047C10F}"/>
              </a:ext>
            </a:extLst>
          </p:cNvPr>
          <p:cNvSpPr/>
          <p:nvPr/>
        </p:nvSpPr>
        <p:spPr>
          <a:xfrm>
            <a:off x="2220689" y="5549659"/>
            <a:ext cx="654091" cy="66508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1" name="Shape 37">
            <a:extLst>
              <a:ext uri="{FF2B5EF4-FFF2-40B4-BE49-F238E27FC236}">
                <a16:creationId xmlns:a16="http://schemas.microsoft.com/office/drawing/2014/main" id="{C496DD62-A605-4352-8031-E089ABCE204F}"/>
              </a:ext>
            </a:extLst>
          </p:cNvPr>
          <p:cNvSpPr/>
          <p:nvPr/>
        </p:nvSpPr>
        <p:spPr>
          <a:xfrm>
            <a:off x="9967925" y="6452276"/>
            <a:ext cx="654091" cy="66508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2" name="Shape 40">
            <a:extLst>
              <a:ext uri="{FF2B5EF4-FFF2-40B4-BE49-F238E27FC236}">
                <a16:creationId xmlns:a16="http://schemas.microsoft.com/office/drawing/2014/main" id="{3A007F01-7900-461C-A6CF-3F35D5BCF945}"/>
              </a:ext>
            </a:extLst>
          </p:cNvPr>
          <p:cNvSpPr/>
          <p:nvPr/>
        </p:nvSpPr>
        <p:spPr>
          <a:xfrm>
            <a:off x="9967925" y="5566028"/>
            <a:ext cx="654091" cy="66508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 defTabSz="457200">
              <a:defRPr sz="1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7200" dirty="0">
                <a:solidFill>
                  <a:srgbClr val="3E231A"/>
                </a:solidFill>
              </a:rPr>
              <a:t>Fruit &amp; Vegetables</a:t>
            </a:r>
            <a:endParaRPr sz="7200" dirty="0">
              <a:solidFill>
                <a:srgbClr val="3E231A"/>
              </a:solidFill>
            </a:endParaRPr>
          </a:p>
        </p:txBody>
      </p:sp>
      <p:sp>
        <p:nvSpPr>
          <p:cNvPr id="52" name="Shape 5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ctr" defTabSz="457200">
              <a:spcBef>
                <a:spcPts val="0"/>
              </a:spcBef>
              <a:buSzTx/>
              <a:buNone/>
              <a:defRPr sz="4300" u="sng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  <a:hlinkClick r:id="rId2"/>
              </a:defRPr>
            </a:lvl1pPr>
          </a:lstStyle>
          <a:p>
            <a:pPr lvl="0">
              <a:defRPr sz="1800" u="none"/>
            </a:pPr>
            <a:endParaRPr lang="en-GB" sz="4300" u="sng" dirty="0">
              <a:solidFill>
                <a:schemeClr val="bg1"/>
              </a:solidFill>
              <a:latin typeface="+mn-lt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>
              <a:defRPr sz="1800" u="none"/>
            </a:pPr>
            <a:endParaRPr lang="en-GB" dirty="0">
              <a:solidFill>
                <a:schemeClr val="bg1"/>
              </a:solidFill>
              <a:latin typeface="+mn-lt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>
              <a:defRPr sz="1800" u="none"/>
            </a:pPr>
            <a:endParaRPr lang="en-GB" sz="4300" u="sng" dirty="0">
              <a:solidFill>
                <a:schemeClr val="bg1"/>
              </a:solidFill>
              <a:latin typeface="+mn-lt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>
              <a:defRPr sz="1800" u="none"/>
            </a:pPr>
            <a:endParaRPr lang="en-GB" dirty="0">
              <a:solidFill>
                <a:schemeClr val="bg1"/>
              </a:solidFill>
              <a:latin typeface="+mn-lt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>
              <a:defRPr sz="1800" u="none"/>
            </a:pPr>
            <a:endParaRPr lang="en-GB" sz="4300" u="sng" dirty="0">
              <a:solidFill>
                <a:schemeClr val="bg1"/>
              </a:solidFill>
              <a:latin typeface="+mn-lt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>
              <a:defRPr sz="1800" u="none"/>
            </a:pPr>
            <a:r>
              <a:rPr sz="4300" u="sng" dirty="0">
                <a:solidFill>
                  <a:schemeClr val="bg1"/>
                </a:solid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Eat Seasonably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16A218-4733-4CB4-A702-CDF6309CD638}"/>
              </a:ext>
            </a:extLst>
          </p:cNvPr>
          <p:cNvSpPr txBox="1"/>
          <p:nvPr/>
        </p:nvSpPr>
        <p:spPr>
          <a:xfrm>
            <a:off x="1504373" y="5882288"/>
            <a:ext cx="999605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3E231A"/>
                </a:solidFill>
                <a:effectLst/>
                <a:uFillTx/>
                <a:latin typeface="+mn-lt"/>
                <a:ea typeface="+mn-ea"/>
                <a:cs typeface="+mn-cs"/>
                <a:sym typeface="Papyrus"/>
              </a:rPr>
              <a:t>Find out more on this website: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346C96-3D5A-4718-868A-524B9DCB5C81}"/>
              </a:ext>
            </a:extLst>
          </p:cNvPr>
          <p:cNvSpPr txBox="1"/>
          <p:nvPr/>
        </p:nvSpPr>
        <p:spPr>
          <a:xfrm>
            <a:off x="1891146" y="2651771"/>
            <a:ext cx="9996054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3E231A"/>
                </a:solidFill>
                <a:effectLst/>
                <a:uFillTx/>
                <a:latin typeface="+mn-lt"/>
                <a:ea typeface="+mn-ea"/>
                <a:cs typeface="+mn-cs"/>
                <a:sym typeface="Papyrus"/>
              </a:rPr>
              <a:t>During Tudor and Stuart Times, it was difficult to store food so people ate fruit and vegetables that were in season.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title"/>
          </p:nvPr>
        </p:nvSpPr>
        <p:spPr>
          <a:xfrm>
            <a:off x="1039034" y="59850"/>
            <a:ext cx="10464800" cy="210820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 dirty="0">
                <a:solidFill>
                  <a:srgbClr val="3E231A"/>
                </a:solidFill>
              </a:rPr>
              <a:t>Two courses</a:t>
            </a:r>
          </a:p>
        </p:txBody>
      </p:sp>
      <p:sp>
        <p:nvSpPr>
          <p:cNvPr id="55" name="Shape 55"/>
          <p:cNvSpPr/>
          <p:nvPr/>
        </p:nvSpPr>
        <p:spPr>
          <a:xfrm>
            <a:off x="845837" y="1856270"/>
            <a:ext cx="4230528" cy="7243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2000" dirty="0">
                <a:latin typeface="Helvetica"/>
                <a:ea typeface="Helvetica"/>
                <a:cs typeface="Helvetica"/>
                <a:sym typeface="Helvetica"/>
              </a:rPr>
              <a:t>Two course meal at Hoghton Tower</a:t>
            </a: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 during the visit of King James I in 1617</a:t>
            </a:r>
            <a:endParaRPr sz="20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12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2000" dirty="0">
                <a:latin typeface="Helvetica"/>
                <a:ea typeface="Helvetica"/>
                <a:cs typeface="Helvetica"/>
                <a:sym typeface="Helvetica"/>
              </a:rPr>
              <a:t>There were two courses </a:t>
            </a: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o</a:t>
            </a:r>
            <a:r>
              <a:rPr sz="2000" dirty="0">
                <a:latin typeface="Helvetica"/>
                <a:ea typeface="Helvetica"/>
                <a:cs typeface="Helvetica"/>
                <a:sym typeface="Helvetica"/>
              </a:rPr>
              <a:t>f all manner of flesh and fowl</a:t>
            </a: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, including:</a:t>
            </a:r>
            <a:endParaRPr sz="20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12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m</a:t>
            </a:r>
            <a:r>
              <a:rPr sz="2000" dirty="0" err="1">
                <a:latin typeface="Helvetica"/>
                <a:ea typeface="Helvetica"/>
                <a:cs typeface="Helvetica"/>
                <a:sym typeface="Helvetica"/>
              </a:rPr>
              <a:t>utton</a:t>
            </a:r>
            <a:endParaRPr sz="20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b</a:t>
            </a:r>
            <a:r>
              <a:rPr sz="2000" dirty="0" err="1">
                <a:latin typeface="Helvetica"/>
                <a:ea typeface="Helvetica"/>
                <a:cs typeface="Helvetica"/>
                <a:sym typeface="Helvetica"/>
              </a:rPr>
              <a:t>eef</a:t>
            </a:r>
            <a:endParaRPr sz="20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v</a:t>
            </a:r>
            <a:r>
              <a:rPr sz="2000" dirty="0" err="1">
                <a:latin typeface="Helvetica"/>
                <a:ea typeface="Helvetica"/>
                <a:cs typeface="Helvetica"/>
                <a:sym typeface="Helvetica"/>
              </a:rPr>
              <a:t>eal</a:t>
            </a:r>
            <a:endParaRPr sz="20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p</a:t>
            </a:r>
            <a:r>
              <a:rPr sz="2000" dirty="0" err="1">
                <a:latin typeface="Helvetica"/>
                <a:ea typeface="Helvetica"/>
                <a:cs typeface="Helvetica"/>
                <a:sym typeface="Helvetica"/>
              </a:rPr>
              <a:t>ig</a:t>
            </a:r>
            <a:endParaRPr sz="20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v</a:t>
            </a:r>
            <a:r>
              <a:rPr sz="2000" dirty="0" err="1">
                <a:latin typeface="Helvetica"/>
                <a:ea typeface="Helvetica"/>
                <a:cs typeface="Helvetica"/>
                <a:sym typeface="Helvetica"/>
              </a:rPr>
              <a:t>enison</a:t>
            </a:r>
            <a:endParaRPr sz="20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c</a:t>
            </a:r>
            <a:r>
              <a:rPr sz="2000" dirty="0" err="1">
                <a:latin typeface="Helvetica"/>
                <a:ea typeface="Helvetica"/>
                <a:cs typeface="Helvetica"/>
                <a:sym typeface="Helvetica"/>
              </a:rPr>
              <a:t>hickens</a:t>
            </a:r>
            <a:endParaRPr sz="20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2000" dirty="0">
                <a:latin typeface="Helvetica"/>
                <a:ea typeface="Helvetica"/>
                <a:cs typeface="Helvetica"/>
                <a:sym typeface="Helvetica"/>
              </a:rPr>
              <a:t>ducks</a:t>
            </a: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capons</a:t>
            </a:r>
            <a:endParaRPr sz="20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2000" dirty="0">
                <a:latin typeface="Helvetica"/>
                <a:ea typeface="Helvetica"/>
                <a:cs typeface="Helvetica"/>
                <a:sym typeface="Helvetica"/>
              </a:rPr>
              <a:t>boiled rabbit / fried rabbit / cold rabbit </a:t>
            </a: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2000" dirty="0">
                <a:latin typeface="Helvetica"/>
                <a:ea typeface="Helvetica"/>
                <a:cs typeface="Helvetica"/>
                <a:sym typeface="Helvetica"/>
              </a:rPr>
              <a:t>pies of all kinds, mince, custard, buttered peas, </a:t>
            </a: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2000" dirty="0">
                <a:latin typeface="Helvetica"/>
                <a:ea typeface="Helvetica"/>
                <a:cs typeface="Helvetica"/>
                <a:sym typeface="Helvetica"/>
              </a:rPr>
              <a:t>all coming pell-mell to the table</a:t>
            </a:r>
          </a:p>
        </p:txBody>
      </p:sp>
      <p:sp>
        <p:nvSpPr>
          <p:cNvPr id="56" name="Shape 56"/>
          <p:cNvSpPr/>
          <p:nvPr/>
        </p:nvSpPr>
        <p:spPr>
          <a:xfrm>
            <a:off x="5696534" y="1989102"/>
            <a:ext cx="6443692" cy="5273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3E231A"/>
                </a:solidFill>
              </a:rPr>
              <a:t>Do you </a:t>
            </a:r>
            <a:r>
              <a:rPr lang="en-GB" sz="2800" dirty="0"/>
              <a:t>eat any of these </a:t>
            </a:r>
            <a:r>
              <a:rPr lang="en-GB" sz="2800" dirty="0">
                <a:solidFill>
                  <a:srgbClr val="000000"/>
                </a:solidFill>
              </a:rPr>
              <a:t>foods</a:t>
            </a:r>
            <a:r>
              <a:rPr sz="2800" dirty="0">
                <a:solidFill>
                  <a:srgbClr val="3E231A"/>
                </a:solidFill>
              </a:rPr>
              <a:t>?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000000"/>
                </a:solidFill>
              </a:rPr>
              <a:t>Where would you get these foods</a:t>
            </a:r>
            <a:r>
              <a:rPr lang="en-GB" sz="2800" dirty="0">
                <a:solidFill>
                  <a:srgbClr val="000000"/>
                </a:solidFill>
              </a:rPr>
              <a:t> from</a:t>
            </a:r>
            <a:r>
              <a:rPr sz="2800" dirty="0">
                <a:solidFill>
                  <a:srgbClr val="000000"/>
                </a:solidFill>
              </a:rPr>
              <a:t>?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000000"/>
                </a:solidFill>
              </a:rPr>
              <a:t>Where do you think they would </a:t>
            </a:r>
            <a:r>
              <a:rPr lang="en-GB" sz="2800" dirty="0">
                <a:solidFill>
                  <a:srgbClr val="000000"/>
                </a:solidFill>
              </a:rPr>
              <a:t>have got the foods from in 1617?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800" dirty="0">
              <a:solidFill>
                <a:srgbClr val="000000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000000"/>
                </a:solidFill>
              </a:rPr>
              <a:t>DISCUSS WITH A FRIEND.</a:t>
            </a:r>
            <a:endParaRPr lang="en-GB" sz="2800" dirty="0">
              <a:solidFill>
                <a:srgbClr val="000000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800" dirty="0">
              <a:solidFill>
                <a:srgbClr val="000000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000000"/>
                </a:solidFill>
              </a:rPr>
              <a:t>What does pell-mell mean?</a:t>
            </a:r>
            <a:endParaRPr lang="en-GB" sz="2800" dirty="0">
              <a:solidFill>
                <a:srgbClr val="000000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000000"/>
                </a:solidFill>
              </a:rPr>
              <a:t> 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000000"/>
                </a:solidFill>
              </a:rPr>
              <a:t>Confused or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000000"/>
                </a:solidFill>
              </a:rPr>
              <a:t>disorderly man</a:t>
            </a:r>
            <a:r>
              <a:rPr sz="2800" dirty="0">
                <a:solidFill>
                  <a:srgbClr val="3E231A"/>
                </a:solidFill>
              </a:rPr>
              <a:t>ner</a:t>
            </a:r>
            <a:r>
              <a:rPr lang="en-GB" sz="2800" dirty="0"/>
              <a:t> meaning each course had a mixture of food.</a:t>
            </a:r>
            <a:endParaRPr sz="2800" dirty="0">
              <a:solidFill>
                <a:srgbClr val="3E231A"/>
              </a:solidFill>
            </a:endParaRPr>
          </a:p>
        </p:txBody>
      </p:sp>
      <p:sp>
        <p:nvSpPr>
          <p:cNvPr id="57" name="Shape 57"/>
          <p:cNvSpPr/>
          <p:nvPr/>
        </p:nvSpPr>
        <p:spPr>
          <a:xfrm>
            <a:off x="9034657" y="7839672"/>
            <a:ext cx="2834886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3E231A"/>
                </a:solidFill>
              </a:rPr>
              <a:t>Activity: </a:t>
            </a:r>
            <a:r>
              <a:rPr sz="1900" dirty="0">
                <a:solidFill>
                  <a:srgbClr val="3E231A"/>
                </a:solidFill>
              </a:rPr>
              <a:t>see plan.</a:t>
            </a:r>
          </a:p>
        </p:txBody>
      </p:sp>
      <p:sp>
        <p:nvSpPr>
          <p:cNvPr id="58" name="Shape 58"/>
          <p:cNvSpPr/>
          <p:nvPr/>
        </p:nvSpPr>
        <p:spPr>
          <a:xfrm>
            <a:off x="5823890" y="5819187"/>
            <a:ext cx="6188980" cy="1731819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6DF0A1-F52E-487D-9C58-A1CCF226DB48}"/>
              </a:ext>
            </a:extLst>
          </p:cNvPr>
          <p:cNvSpPr txBox="1"/>
          <p:nvPr/>
        </p:nvSpPr>
        <p:spPr>
          <a:xfrm>
            <a:off x="2633073" y="3764485"/>
            <a:ext cx="2443292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geese</a:t>
            </a: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lang="en-GB"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plover</a:t>
            </a: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lang="en-GB"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partridge</a:t>
            </a: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lang="en-GB"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quail</a:t>
            </a: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lang="en-GB"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pheasant</a:t>
            </a: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lang="en-GB"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turkey</a:t>
            </a: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lang="en-GB"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turkey chicks</a:t>
            </a: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lang="en-GB" sz="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GB" sz="2000" dirty="0">
                <a:latin typeface="Helvetica"/>
                <a:ea typeface="Helvetica"/>
                <a:cs typeface="Helvetica"/>
                <a:sym typeface="Helvetica"/>
              </a:rPr>
              <a:t>heron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965200" y="1397000"/>
            <a:ext cx="5600700" cy="2738582"/>
          </a:xfrm>
          <a:prstGeom prst="rect">
            <a:avLst/>
          </a:prstGeom>
        </p:spPr>
        <p:txBody>
          <a:bodyPr>
            <a:normAutofit/>
          </a:bodyPr>
          <a:lstStyle>
            <a:lvl1pPr defTabSz="350520">
              <a:defRPr sz="408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 dirty="0">
                <a:solidFill>
                  <a:srgbClr val="000000"/>
                </a:solidFill>
              </a:rPr>
              <a:t>Different types of meat they would have eaten at Hoghton </a:t>
            </a:r>
            <a:r>
              <a:rPr lang="en-GB" sz="4200" dirty="0">
                <a:solidFill>
                  <a:srgbClr val="000000"/>
                </a:solidFill>
              </a:rPr>
              <a:t>T</a:t>
            </a:r>
            <a:r>
              <a:rPr sz="4200" dirty="0" err="1">
                <a:solidFill>
                  <a:srgbClr val="000000"/>
                </a:solidFill>
              </a:rPr>
              <a:t>ower</a:t>
            </a:r>
            <a:r>
              <a:rPr sz="4200" dirty="0">
                <a:solidFill>
                  <a:srgbClr val="000000"/>
                </a:solidFill>
              </a:rPr>
              <a:t> </a:t>
            </a:r>
            <a:r>
              <a:rPr lang="en-GB" sz="4200" dirty="0">
                <a:solidFill>
                  <a:srgbClr val="000000"/>
                </a:solidFill>
              </a:rPr>
              <a:t>400 years ago</a:t>
            </a:r>
            <a:r>
              <a:rPr sz="42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965200" y="6050972"/>
            <a:ext cx="5600700" cy="2933700"/>
          </a:xfrm>
          <a:prstGeom prst="rect">
            <a:avLst/>
          </a:prstGeom>
        </p:spPr>
        <p:txBody>
          <a:bodyPr/>
          <a:lstStyle/>
          <a:p>
            <a:pPr lvl="0" defTabSz="578358">
              <a:defRPr sz="1800">
                <a:solidFill>
                  <a:srgbClr val="000000"/>
                </a:solidFill>
              </a:defRPr>
            </a:pPr>
            <a:r>
              <a:rPr lang="en-GB" sz="3564" dirty="0">
                <a:solidFill>
                  <a:srgbClr val="3E231A"/>
                </a:solidFill>
              </a:rPr>
              <a:t>Can you name any of them?</a:t>
            </a:r>
          </a:p>
          <a:p>
            <a:pPr lvl="0" defTabSz="578358">
              <a:defRPr sz="1800">
                <a:solidFill>
                  <a:srgbClr val="000000"/>
                </a:solidFill>
              </a:defRPr>
            </a:pPr>
            <a:r>
              <a:rPr lang="en-GB" sz="3564" dirty="0">
                <a:solidFill>
                  <a:srgbClr val="3E231A"/>
                </a:solidFill>
              </a:rPr>
              <a:t>Would you see or eat any of them today?</a:t>
            </a:r>
          </a:p>
        </p:txBody>
      </p:sp>
      <p:pic>
        <p:nvPicPr>
          <p:cNvPr id="3" name="Picture 2" descr="A rabbit in the grass&#10;&#10;Description automatically generated with medium confidence">
            <a:extLst>
              <a:ext uri="{FF2B5EF4-FFF2-40B4-BE49-F238E27FC236}">
                <a16:creationId xmlns:a16="http://schemas.microsoft.com/office/drawing/2014/main" id="{21ADA652-4648-4866-A02A-4B59310B9A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542" y="1260061"/>
            <a:ext cx="4731618" cy="709653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9240" y="762118"/>
            <a:ext cx="4438204" cy="2847369"/>
          </a:xfrm>
          <a:prstGeom prst="rect">
            <a:avLst/>
          </a:prstGeom>
        </p:spPr>
      </p:pic>
      <p:pic>
        <p:nvPicPr>
          <p:cNvPr id="65" name="Picture 6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3873" y="3917264"/>
            <a:ext cx="3318934" cy="4978401"/>
          </a:xfrm>
          <a:prstGeom prst="rect">
            <a:avLst/>
          </a:prstGeom>
        </p:spPr>
      </p:pic>
      <p:pic>
        <p:nvPicPr>
          <p:cNvPr id="66" name="Picture 6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7345" y="774700"/>
            <a:ext cx="5462939" cy="8204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EBDAE2-1C61-4DF2-818B-2BF77655B442}"/>
              </a:ext>
            </a:extLst>
          </p:cNvPr>
          <p:cNvSpPr txBox="1"/>
          <p:nvPr/>
        </p:nvSpPr>
        <p:spPr>
          <a:xfrm>
            <a:off x="695739" y="762118"/>
            <a:ext cx="461617" cy="6691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3E231A"/>
                </a:solidFill>
                <a:effectLst/>
                <a:uFillTx/>
                <a:latin typeface="+mn-lt"/>
                <a:ea typeface="+mn-ea"/>
                <a:cs typeface="+mn-cs"/>
                <a:sym typeface="Papyrus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B0D973-AE2A-4D14-8E64-F933D9F337A4}"/>
              </a:ext>
            </a:extLst>
          </p:cNvPr>
          <p:cNvSpPr txBox="1"/>
          <p:nvPr/>
        </p:nvSpPr>
        <p:spPr>
          <a:xfrm>
            <a:off x="6940273" y="695130"/>
            <a:ext cx="461617" cy="6691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/>
              <a:t>2</a:t>
            </a:r>
            <a:endParaRPr kumimoji="0" lang="en-GB" sz="3600" b="0" i="0" u="none" strike="noStrike" cap="none" spc="0" normalizeH="0" baseline="0" dirty="0">
              <a:ln>
                <a:noFill/>
              </a:ln>
              <a:solidFill>
                <a:srgbClr val="3E231A"/>
              </a:solidFill>
              <a:effectLst/>
              <a:uFillTx/>
              <a:latin typeface="+mn-lt"/>
              <a:ea typeface="+mn-ea"/>
              <a:cs typeface="+mn-cs"/>
              <a:sym typeface="Papyru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460867-EEB1-414A-8FC5-A0A963DDA611}"/>
              </a:ext>
            </a:extLst>
          </p:cNvPr>
          <p:cNvSpPr txBox="1"/>
          <p:nvPr/>
        </p:nvSpPr>
        <p:spPr>
          <a:xfrm>
            <a:off x="7511270" y="4012674"/>
            <a:ext cx="461617" cy="6691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/>
              <a:t>3</a:t>
            </a:r>
            <a:endParaRPr kumimoji="0" lang="en-GB" sz="3600" b="0" i="0" u="none" strike="noStrike" cap="none" spc="0" normalizeH="0" baseline="0" dirty="0">
              <a:ln>
                <a:noFill/>
              </a:ln>
              <a:solidFill>
                <a:srgbClr val="3E231A"/>
              </a:solidFill>
              <a:effectLst/>
              <a:uFillTx/>
              <a:latin typeface="+mn-lt"/>
              <a:ea typeface="+mn-ea"/>
              <a:cs typeface="+mn-cs"/>
              <a:sym typeface="Papyrus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3371" y="808619"/>
            <a:ext cx="4131734" cy="3098801"/>
          </a:xfrm>
          <a:prstGeom prst="rect">
            <a:avLst/>
          </a:prstGeom>
        </p:spPr>
      </p:pic>
      <p:pic>
        <p:nvPicPr>
          <p:cNvPr id="69" name="Picture 6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3371" y="5247861"/>
            <a:ext cx="4187570" cy="3072079"/>
          </a:xfrm>
          <a:prstGeom prst="rect">
            <a:avLst/>
          </a:prstGeom>
        </p:spPr>
      </p:pic>
      <p:pic>
        <p:nvPicPr>
          <p:cNvPr id="70" name="Picture 6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695" y="709876"/>
            <a:ext cx="6311900" cy="78918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AC89305-4FE6-46BA-92E8-3D910023CAE5}"/>
              </a:ext>
            </a:extLst>
          </p:cNvPr>
          <p:cNvSpPr txBox="1"/>
          <p:nvPr/>
        </p:nvSpPr>
        <p:spPr>
          <a:xfrm>
            <a:off x="523817" y="808619"/>
            <a:ext cx="461617" cy="6691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3E231A"/>
                </a:solidFill>
                <a:effectLst/>
                <a:uFillTx/>
                <a:latin typeface="+mn-lt"/>
                <a:ea typeface="+mn-ea"/>
                <a:cs typeface="+mn-cs"/>
                <a:sym typeface="Papyrus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D001D7-C798-42BB-B916-5792B4377E13}"/>
              </a:ext>
            </a:extLst>
          </p:cNvPr>
          <p:cNvSpPr txBox="1"/>
          <p:nvPr/>
        </p:nvSpPr>
        <p:spPr>
          <a:xfrm>
            <a:off x="7471754" y="828409"/>
            <a:ext cx="461617" cy="6691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/>
              <a:t>2</a:t>
            </a:r>
            <a:endParaRPr kumimoji="0" lang="en-GB" sz="3600" b="0" i="0" u="none" strike="noStrike" cap="none" spc="0" normalizeH="0" baseline="0" dirty="0">
              <a:ln>
                <a:noFill/>
              </a:ln>
              <a:solidFill>
                <a:srgbClr val="3E231A"/>
              </a:solidFill>
              <a:effectLst/>
              <a:uFillTx/>
              <a:latin typeface="+mn-lt"/>
              <a:ea typeface="+mn-ea"/>
              <a:cs typeface="+mn-cs"/>
              <a:sym typeface="Papyru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107E76-9FE0-44D1-B3A0-2F47A76045F4}"/>
              </a:ext>
            </a:extLst>
          </p:cNvPr>
          <p:cNvSpPr txBox="1"/>
          <p:nvPr/>
        </p:nvSpPr>
        <p:spPr>
          <a:xfrm>
            <a:off x="7436664" y="5167964"/>
            <a:ext cx="461617" cy="6691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/>
              <a:t>3</a:t>
            </a:r>
            <a:endParaRPr kumimoji="0" lang="en-GB" sz="3600" b="0" i="0" u="none" strike="noStrike" cap="none" spc="0" normalizeH="0" baseline="0" dirty="0">
              <a:ln>
                <a:noFill/>
              </a:ln>
              <a:solidFill>
                <a:srgbClr val="3E231A"/>
              </a:solidFill>
              <a:effectLst/>
              <a:uFillTx/>
              <a:latin typeface="+mn-lt"/>
              <a:ea typeface="+mn-ea"/>
              <a:cs typeface="+mn-cs"/>
              <a:sym typeface="Papyrus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07896" y="740898"/>
            <a:ext cx="2986636" cy="4267082"/>
          </a:xfrm>
          <a:prstGeom prst="rect">
            <a:avLst/>
          </a:prstGeom>
        </p:spPr>
      </p:pic>
      <p:pic>
        <p:nvPicPr>
          <p:cNvPr id="73" name="Picture 7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54348" y="5708854"/>
            <a:ext cx="4232695" cy="2799041"/>
          </a:xfrm>
          <a:prstGeom prst="rect">
            <a:avLst/>
          </a:prstGeom>
        </p:spPr>
      </p:pic>
      <p:pic>
        <p:nvPicPr>
          <p:cNvPr id="74" name="Picture 7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7757" y="774700"/>
            <a:ext cx="5479786" cy="8204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9796B43-D63E-4BDF-BF40-9292751AD1FA}"/>
              </a:ext>
            </a:extLst>
          </p:cNvPr>
          <p:cNvSpPr txBox="1"/>
          <p:nvPr/>
        </p:nvSpPr>
        <p:spPr>
          <a:xfrm>
            <a:off x="695739" y="762118"/>
            <a:ext cx="461617" cy="6691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3E231A"/>
                </a:solidFill>
                <a:effectLst/>
                <a:uFillTx/>
                <a:latin typeface="+mn-lt"/>
                <a:ea typeface="+mn-ea"/>
                <a:cs typeface="+mn-cs"/>
                <a:sym typeface="Papyrus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5E827F-F9A2-4A99-900D-DFEA4F7DB0EA}"/>
              </a:ext>
            </a:extLst>
          </p:cNvPr>
          <p:cNvSpPr txBox="1"/>
          <p:nvPr/>
        </p:nvSpPr>
        <p:spPr>
          <a:xfrm>
            <a:off x="8046279" y="740898"/>
            <a:ext cx="461617" cy="6691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/>
              <a:t>2</a:t>
            </a:r>
            <a:endParaRPr kumimoji="0" lang="en-GB" sz="3600" b="0" i="0" u="none" strike="noStrike" cap="none" spc="0" normalizeH="0" baseline="0" dirty="0">
              <a:ln>
                <a:noFill/>
              </a:ln>
              <a:solidFill>
                <a:srgbClr val="3E231A"/>
              </a:solidFill>
              <a:effectLst/>
              <a:uFillTx/>
              <a:latin typeface="+mn-lt"/>
              <a:ea typeface="+mn-ea"/>
              <a:cs typeface="+mn-cs"/>
              <a:sym typeface="Papyru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6F8DD0-4130-46F5-9662-4C6A7308AD76}"/>
              </a:ext>
            </a:extLst>
          </p:cNvPr>
          <p:cNvSpPr txBox="1"/>
          <p:nvPr/>
        </p:nvSpPr>
        <p:spPr>
          <a:xfrm>
            <a:off x="6957944" y="5708854"/>
            <a:ext cx="461617" cy="6691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/>
              <a:t>3</a:t>
            </a:r>
            <a:endParaRPr kumimoji="0" lang="en-GB" sz="3600" b="0" i="0" u="none" strike="noStrike" cap="none" spc="0" normalizeH="0" baseline="0" dirty="0">
              <a:ln>
                <a:noFill/>
              </a:ln>
              <a:solidFill>
                <a:srgbClr val="3E231A"/>
              </a:solidFill>
              <a:effectLst/>
              <a:uFillTx/>
              <a:latin typeface="+mn-lt"/>
              <a:ea typeface="+mn-ea"/>
              <a:cs typeface="+mn-cs"/>
              <a:sym typeface="Papyrus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00983" y="762118"/>
            <a:ext cx="3064714" cy="3098801"/>
          </a:xfrm>
          <a:prstGeom prst="rect">
            <a:avLst/>
          </a:prstGeom>
        </p:spPr>
      </p:pic>
      <p:pic>
        <p:nvPicPr>
          <p:cNvPr id="77" name="Picture 7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5739" y="5151842"/>
            <a:ext cx="4775201" cy="3175000"/>
          </a:xfrm>
          <a:prstGeom prst="rect">
            <a:avLst/>
          </a:prstGeom>
        </p:spPr>
      </p:pic>
      <p:pic>
        <p:nvPicPr>
          <p:cNvPr id="78" name="Picture 7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2448" y="774700"/>
            <a:ext cx="4614723" cy="8204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BB9610-502C-4749-86B3-AA6C12A62A34}"/>
              </a:ext>
            </a:extLst>
          </p:cNvPr>
          <p:cNvSpPr txBox="1"/>
          <p:nvPr/>
        </p:nvSpPr>
        <p:spPr>
          <a:xfrm>
            <a:off x="1152800" y="781444"/>
            <a:ext cx="461617" cy="6691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3E231A"/>
                </a:solidFill>
                <a:effectLst/>
                <a:uFillTx/>
                <a:latin typeface="+mn-lt"/>
                <a:ea typeface="+mn-ea"/>
                <a:cs typeface="+mn-cs"/>
                <a:sym typeface="Papyrus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040D72-83CA-4E33-882B-1EBFFACA8587}"/>
              </a:ext>
            </a:extLst>
          </p:cNvPr>
          <p:cNvSpPr txBox="1"/>
          <p:nvPr/>
        </p:nvSpPr>
        <p:spPr>
          <a:xfrm>
            <a:off x="7739366" y="743955"/>
            <a:ext cx="461617" cy="6691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/>
              <a:t>2</a:t>
            </a:r>
            <a:endParaRPr kumimoji="0" lang="en-GB" sz="3600" b="0" i="0" u="none" strike="noStrike" cap="none" spc="0" normalizeH="0" baseline="0" dirty="0">
              <a:ln>
                <a:noFill/>
              </a:ln>
              <a:solidFill>
                <a:srgbClr val="3E231A"/>
              </a:solidFill>
              <a:effectLst/>
              <a:uFillTx/>
              <a:latin typeface="+mn-lt"/>
              <a:ea typeface="+mn-ea"/>
              <a:cs typeface="+mn-cs"/>
              <a:sym typeface="Papyru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4A3A20-E349-4BD3-B862-34E741AE7E7A}"/>
              </a:ext>
            </a:extLst>
          </p:cNvPr>
          <p:cNvSpPr txBox="1"/>
          <p:nvPr/>
        </p:nvSpPr>
        <p:spPr>
          <a:xfrm>
            <a:off x="6872455" y="5250346"/>
            <a:ext cx="461617" cy="6691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/>
              <a:t>3</a:t>
            </a:r>
            <a:endParaRPr kumimoji="0" lang="en-GB" sz="3600" b="0" i="0" u="none" strike="noStrike" cap="none" spc="0" normalizeH="0" baseline="0" dirty="0">
              <a:ln>
                <a:noFill/>
              </a:ln>
              <a:solidFill>
                <a:srgbClr val="3E231A"/>
              </a:solidFill>
              <a:effectLst/>
              <a:uFillTx/>
              <a:latin typeface="+mn-lt"/>
              <a:ea typeface="+mn-ea"/>
              <a:cs typeface="+mn-cs"/>
              <a:sym typeface="Papyrus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3305">
              <a:defRPr sz="6696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96">
                <a:solidFill>
                  <a:srgbClr val="3E231A"/>
                </a:solidFill>
              </a:rPr>
              <a:t>Plenary</a:t>
            </a:r>
          </a:p>
        </p:txBody>
      </p:sp>
      <p:sp>
        <p:nvSpPr>
          <p:cNvPr id="83" name="Shape 83"/>
          <p:cNvSpPr/>
          <p:nvPr/>
        </p:nvSpPr>
        <p:spPr>
          <a:xfrm>
            <a:off x="1578937" y="2591492"/>
            <a:ext cx="9846925" cy="3518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700" dirty="0">
                <a:solidFill>
                  <a:srgbClr val="3E231A"/>
                </a:solidFill>
              </a:rPr>
              <a:t>What would you </a:t>
            </a:r>
            <a:r>
              <a:rPr lang="en-GB" sz="3700" dirty="0">
                <a:solidFill>
                  <a:srgbClr val="3E231A"/>
                </a:solidFill>
              </a:rPr>
              <a:t>notice was </a:t>
            </a:r>
            <a:r>
              <a:rPr sz="3700" dirty="0">
                <a:solidFill>
                  <a:srgbClr val="3E231A"/>
                </a:solidFill>
              </a:rPr>
              <a:t>different?</a:t>
            </a:r>
            <a:endParaRPr lang="en-GB" sz="3700" dirty="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700" dirty="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700" dirty="0">
                <a:solidFill>
                  <a:srgbClr val="3E231A"/>
                </a:solidFill>
              </a:rPr>
              <a:t>What did you like?</a:t>
            </a:r>
            <a:endParaRPr lang="en-GB" sz="3700" dirty="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700" dirty="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3700" dirty="0">
                <a:solidFill>
                  <a:srgbClr val="3E231A"/>
                </a:solidFill>
              </a:rPr>
              <a:t>Which</a:t>
            </a:r>
            <a:r>
              <a:rPr sz="3700" dirty="0">
                <a:solidFill>
                  <a:srgbClr val="3E231A"/>
                </a:solidFill>
              </a:rPr>
              <a:t> foods are similar </a:t>
            </a:r>
            <a:r>
              <a:rPr lang="en-GB" sz="3700" dirty="0">
                <a:solidFill>
                  <a:srgbClr val="3E231A"/>
                </a:solidFill>
              </a:rPr>
              <a:t>to those you eat and which are different?</a:t>
            </a:r>
            <a:endParaRPr sz="3700" dirty="0">
              <a:solidFill>
                <a:srgbClr val="3E231A"/>
              </a:solidFill>
            </a:endParaRP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</TotalTime>
  <Words>451</Words>
  <Application>Microsoft Office PowerPoint</Application>
  <PresentationFormat>Custom</PresentationFormat>
  <Paragraphs>111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Helvetica</vt:lpstr>
      <vt:lpstr>Helvetica Neue</vt:lpstr>
      <vt:lpstr>Papyrus</vt:lpstr>
      <vt:lpstr>Parchment</vt:lpstr>
      <vt:lpstr>Food at Hoghton Tower 400 years ago</vt:lpstr>
      <vt:lpstr>This is the layout of the tables at Hoghton Tower. Who do you think would sit where and why? What should be on the tables?</vt:lpstr>
      <vt:lpstr>Fruit &amp; Vegetables</vt:lpstr>
      <vt:lpstr>Two courses</vt:lpstr>
      <vt:lpstr>Different types of meat they would have eaten at Hoghton Tower 400 years ago.</vt:lpstr>
      <vt:lpstr>PowerPoint Presentation</vt:lpstr>
      <vt:lpstr>PowerPoint Presentation</vt:lpstr>
      <vt:lpstr>PowerPoint Presentation</vt:lpstr>
      <vt:lpstr>PowerPoint Presentation</vt:lpstr>
      <vt:lpstr>Plenary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in the  16th &amp; 17th Century at Hoghton Tower.</dc:title>
  <dc:creator>Jane Smith</dc:creator>
  <cp:lastModifiedBy>Jane Smith</cp:lastModifiedBy>
  <cp:revision>23</cp:revision>
  <dcterms:modified xsi:type="dcterms:W3CDTF">2021-02-03T16:08:04Z</dcterms:modified>
</cp:coreProperties>
</file>